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tags/tag9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602" r:id="rId3"/>
    <p:sldId id="266" r:id="rId4"/>
    <p:sldId id="281" r:id="rId5"/>
    <p:sldId id="283" r:id="rId6"/>
    <p:sldId id="606" r:id="rId7"/>
    <p:sldId id="282" r:id="rId8"/>
    <p:sldId id="604" r:id="rId9"/>
    <p:sldId id="317" r:id="rId10"/>
    <p:sldId id="605" r:id="rId11"/>
    <p:sldId id="287" r:id="rId12"/>
    <p:sldId id="288" r:id="rId13"/>
    <p:sldId id="341" r:id="rId14"/>
    <p:sldId id="292" r:id="rId15"/>
    <p:sldId id="293" r:id="rId16"/>
    <p:sldId id="294" r:id="rId17"/>
    <p:sldId id="318" r:id="rId18"/>
    <p:sldId id="319" r:id="rId19"/>
    <p:sldId id="320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EDE"/>
    <a:srgbClr val="ACDFD5"/>
    <a:srgbClr val="5D5D5D"/>
    <a:srgbClr val="5F5E5F"/>
    <a:srgbClr val="90B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80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5" cy="72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media/image1.png>
</file>

<file path=ppt/media/image2.pn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48808-968D-4BE4-A5E7-0703A77CDB2D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DA580D-16E5-41BC-8BB3-7892E281F3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025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2142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52697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DA580D-16E5-41BC-8BB3-7892E281F3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2367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DA580D-16E5-41BC-8BB3-7892E281F3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95541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DA580D-16E5-41BC-8BB3-7892E281F3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9538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96366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0618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820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2507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88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2652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9459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966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DA580D-16E5-41BC-8BB3-7892E281F39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96568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DA580D-16E5-41BC-8BB3-7892E281F3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96086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DA580D-16E5-41BC-8BB3-7892E281F39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2425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2BE77-3FCA-45DD-9828-9EBBCC54A5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B826B1-EB12-40F5-AF83-C986007434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D7FA20-B96E-4971-9371-86AB2FF11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843DAE-73E0-482B-9644-BACAD1C7B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F0205B-3F19-4803-83AF-AE65C9731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9880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109294-2B7B-4B4C-B5D2-489F4108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C195686-9F76-476D-8A25-CC6C8AEE89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2A050F2-8C42-47DD-8138-9FAAE9B2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9971774-71D4-466A-B12B-D471F7BAB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4C9E89-E644-468B-9A77-522840DB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9200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A02E4C6-DA95-4DE1-BEC3-F1E9829BEE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EA16FD-5C5C-47A2-B5A7-883053F7B1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0093D0-DAF9-4540-A629-42026CD4B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55E491-AD3E-4486-8FEA-4E6DF9A3C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2A24361-E3D8-4634-9FE9-D9A8E04FC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09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5790EB-B505-4C26-AE9C-C0927C664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F803B3-64E9-490B-AA5E-2BF54CCB8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5601C3-2B7D-4B52-8684-4BE88F990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3ADEC2-195E-4639-9DC6-FD63704F7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7D6B14-46C2-47DB-B7EF-140042321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2419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1FBF8A-17AF-4469-AA5E-C493552A8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BDC9DD-D53E-4CBB-B293-C4156FCC1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BBA20C-74D3-4F8A-B31B-97F449C35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88C696-D70C-4F1C-A9CF-5C208470C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171AAA9-27A6-481E-BB0D-21A62A52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6660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10BBF1-91AA-4B6B-A6AB-C6713C037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FDC56B7-37DB-42C3-891E-A409F1EE2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2B2539-47DB-486E-8CFC-57F611949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FBB4D6E-C161-4B30-9D4E-FD532DA1C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A7764E6-00B0-40D3-A6C9-8F1B880C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BC1BE7-AE9A-47C9-B6A5-8C3157E00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155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422344-AD8A-4710-9699-E61784DA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F04E9B-ED1C-4CB5-9B53-009649F844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884EB2-C4ED-46A3-8255-9A89917FB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4FC8C9F-01D0-4CDF-A7C3-9F29E3BF0D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4689E7D-019A-47C1-81C3-6EDA312D63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F02020B-9305-4600-A521-282817159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DAE53D4-23B3-471B-96CA-0657E931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1271ADD-FD02-4C33-A21F-683AFD96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610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EB5DF6D5-AB93-4721-A16E-C3BED53122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F158D66-D5D6-403E-B91A-FC71421DCD8C}"/>
              </a:ext>
            </a:extLst>
          </p:cNvPr>
          <p:cNvSpPr/>
          <p:nvPr userDrawn="1"/>
        </p:nvSpPr>
        <p:spPr>
          <a:xfrm>
            <a:off x="295275" y="295034"/>
            <a:ext cx="11601450" cy="6267932"/>
          </a:xfrm>
          <a:prstGeom prst="rect">
            <a:avLst/>
          </a:prstGeom>
          <a:solidFill>
            <a:schemeClr val="bg1"/>
          </a:solidFill>
          <a:ln>
            <a:solidFill>
              <a:srgbClr val="FFDED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434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6DD64F4-5B14-4C30-B3A3-8739DEEC9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D2DB07-ED21-4594-81AF-FD4E68D32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887399-3AF9-4087-ABF7-927F7CAD9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463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F12F0-B4C2-40D3-BEA4-549E74077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3D4997-3F26-4455-A6D4-B251D0BB4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B863BC-8280-400B-8BB5-DD81623DF2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67522F-2DAB-4E65-8208-5001662C1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5C9F56D-2F2B-4C9E-B9E2-9AC99B22E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541950-3D89-4318-A9DB-7078AD24E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2862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4725B4-AE27-471C-903E-8CD10A449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62E1789-DB03-48DA-BC31-8BC00D88A1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EFEA0B-DE42-4CBC-A667-581F0C05F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B581540-6C8A-4E2E-91F4-05B4F6B6D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5589F62-8AEC-4630-B645-EC96CBD74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04569A-8BC6-4D2B-985F-F7219C01C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7132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2C0183-E2AC-4E2A-97A1-C3DA0EAA4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DCA981-FB91-4C7A-928D-801757B7DA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224E4D-C9CB-40E5-9192-BCC6851D4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48267-233E-4940-AA7E-CBB5FD497D29}" type="datetimeFigureOut">
              <a:rPr lang="zh-CN" altLang="en-US" smtClean="0"/>
              <a:t>2023/3/18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8E326C-2F8B-41B6-BF53-8A8B63274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B51F4A-97EF-4FFF-A2CD-48D99EA95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EFD14-D266-4739-88D1-3CC850163C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8370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p3"/><Relationship Id="rId7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hemeOverride" Target="../theme/themeOverride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1.mp3"/><Relationship Id="rId9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image" Target="../media/image3.em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E89059A-BC9A-48C8-AC35-4EE11DB1F426}"/>
              </a:ext>
            </a:extLst>
          </p:cNvPr>
          <p:cNvSpPr/>
          <p:nvPr/>
        </p:nvSpPr>
        <p:spPr>
          <a:xfrm>
            <a:off x="942975" y="781050"/>
            <a:ext cx="10306050" cy="5295900"/>
          </a:xfrm>
          <a:prstGeom prst="rect">
            <a:avLst/>
          </a:prstGeom>
          <a:solidFill>
            <a:srgbClr val="FFD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佐藤利奈,大亀あすか - ごはんの練習">
            <a:hlinkClick r:id="" action="ppaction://media"/>
            <a:extLst>
              <a:ext uri="{FF2B5EF4-FFF2-40B4-BE49-F238E27FC236}">
                <a16:creationId xmlns:a16="http://schemas.microsoft.com/office/drawing/2014/main" id="{8F5494E1-6307-4C01-A91E-9AE1391A763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979782" y="-888017"/>
            <a:ext cx="609600" cy="60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516089-32C8-424C-9349-A266D3A36EF7}"/>
              </a:ext>
            </a:extLst>
          </p:cNvPr>
          <p:cNvSpPr txBox="1"/>
          <p:nvPr/>
        </p:nvSpPr>
        <p:spPr>
          <a:xfrm>
            <a:off x="1981200" y="2057400"/>
            <a:ext cx="77941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Yeseva One" panose="00000500000000000000" pitchFamily="2" charset="0"/>
              </a:rPr>
              <a:t>TOPIC 1: </a:t>
            </a:r>
            <a:r>
              <a:rPr lang="en-US" sz="4000">
                <a:latin typeface="Yeseva One" panose="00000500000000000000" pitchFamily="2" charset="0"/>
              </a:rPr>
              <a:t>TALK ABOUT YOUR CLASSMATE OR FAMILY MEMBER </a:t>
            </a:r>
            <a:endParaRPr lang="en-US" sz="4000" dirty="0">
              <a:latin typeface="Yeseva On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192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08105-BD54-4ABC-9A13-234B640EC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313" y="178026"/>
            <a:ext cx="11062487" cy="631178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Bài mẫu 2: </a:t>
            </a:r>
          </a:p>
          <a:p>
            <a:pPr marL="0" indent="0">
              <a:buNone/>
            </a:pP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about......</a:t>
            </a:r>
            <a:endParaRPr lang="en-US" sz="1600" b="1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hobbies are…  and …..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am crazy about………..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 đi mua sắm vào ngày cuối tuần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spend+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thời gian  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 week going shopping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often go shopping with ………..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go shopping at……. Because ……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often buy …… and….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There are some 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lợi ích 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when going shopping.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First, going shopping helps me to feel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vui vẻ và th</a:t>
            </a:r>
            <a:r>
              <a:rPr lang="vi-VN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ư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giãn.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Secondly, Shopping is also a way of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tập thể dục because 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I move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từ cửa hàng này sang cửa hàng  khác.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However, shopping is an </a:t>
            </a: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sở thích mắc tiền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. Sometimes, I spend too much money mua nhiều thứ.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nghĩ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sẽ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tiếp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tục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sở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này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tương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lai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-think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Continue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Hobby 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In the 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future </a:t>
            </a:r>
          </a:p>
          <a:p>
            <a:r>
              <a:rPr lang="en-US" sz="160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listening. </a:t>
            </a:r>
          </a:p>
          <a:p>
            <a:endParaRPr lang="en-US" sz="16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55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3E10DB7-5127-4634-8D2B-66DD96767542}"/>
              </a:ext>
            </a:extLst>
          </p:cNvPr>
          <p:cNvSpPr txBox="1"/>
          <p:nvPr/>
        </p:nvSpPr>
        <p:spPr>
          <a:xfrm>
            <a:off x="416560" y="2377440"/>
            <a:ext cx="116027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Topic 3: Let’s talk about your </a:t>
            </a:r>
            <a:r>
              <a:rPr lang="en-US" sz="4800"/>
              <a:t>musical taste</a:t>
            </a:r>
          </a:p>
          <a:p>
            <a:pPr algn="ctr"/>
            <a:r>
              <a:rPr lang="en-US" sz="4800"/>
              <a:t>( Nói về gu âm nhạc của bạn)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659004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 you like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often do you listen to music?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When do you usually listen to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Where do you usually listen to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your favorite kind of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Who is your favorite singer?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Why do you like him/ her?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your favorite song? Why do you like that song?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do you listen to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is/ are your favorite websites to listen to music?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Why do you like that/those websites?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 you go to live concerts? Why?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7F1D1-E112-48CC-A216-8C22078FC3B9}"/>
              </a:ext>
            </a:extLst>
          </p:cNvPr>
          <p:cNvSpPr txBox="1"/>
          <p:nvPr/>
        </p:nvSpPr>
        <p:spPr>
          <a:xfrm>
            <a:off x="674914" y="762000"/>
            <a:ext cx="9993172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9F8F1C-E820-4290-986E-1A9288E4ECD8}"/>
              </a:ext>
            </a:extLst>
          </p:cNvPr>
          <p:cNvSpPr/>
          <p:nvPr/>
        </p:nvSpPr>
        <p:spPr>
          <a:xfrm>
            <a:off x="5996198" y="630822"/>
            <a:ext cx="5931642" cy="33417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often: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mức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độ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xuyên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như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thế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nào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Your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favourite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kind of music: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thể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loại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Favourite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singer: ca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sĩ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Favorite websites: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web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Live concert: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buổi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hòa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trực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tiếp</a:t>
            </a: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586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2D3FCDB-0857-40C6-BFEC-B891D6A4456F}"/>
              </a:ext>
            </a:extLst>
          </p:cNvPr>
          <p:cNvSpPr txBox="1"/>
          <p:nvPr/>
        </p:nvSpPr>
        <p:spPr>
          <a:xfrm>
            <a:off x="558350" y="614995"/>
            <a:ext cx="955339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Roboto" panose="02000000000000000000" pitchFamily="2" charset="0"/>
                <a:ea typeface="Roboto" panose="02000000000000000000" pitchFamily="2" charset="0"/>
              </a:rPr>
              <a:t>Bài mẫu: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about....</a:t>
            </a:r>
            <a:b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</a:b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2. I really like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nghe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nghe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in my free time </a:t>
            </a: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3. I also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nghe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trước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going </a:t>
            </a:r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to bed.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4. There are </a:t>
            </a:r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nhiều lợi ích khi nghe nhạc. </a:t>
            </a:r>
          </a:p>
          <a:p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5. Music helps me th</a:t>
            </a:r>
            <a:r>
              <a:rPr lang="vi-VN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ư</a:t>
            </a:r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giãn after a hard working day </a:t>
            </a:r>
          </a:p>
          <a:p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6. Therefore, music giúp tôi học tập và làm việc tốt h</a:t>
            </a:r>
            <a:r>
              <a:rPr lang="vi-VN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ơ</a:t>
            </a:r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7.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nghe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nhạc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ở 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nhà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 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at break time at </a:t>
            </a:r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school.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8. My favourite kind of music is……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9. My favourite singer is ……………because ……….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10. I like the song named ‘………. ‘ because …….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11. I listen to music ( on TV/ in youtube…)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12. I’m interested in the website……. for listening to music because </a:t>
            </a:r>
            <a:r>
              <a:rPr lang="en-US" sz="20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trang website này có nhiều bài hát mà tôi thích</a:t>
            </a:r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13. Tôi hiếm khi nào đi đến các buổi hòa nhạc trực tiếp vì tôi không có nhiều thời gian rảnh. </a:t>
            </a:r>
          </a:p>
          <a:p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…..</a:t>
            </a:r>
          </a:p>
          <a:p>
            <a:r>
              <a:rPr lang="en-US" sz="200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listening. </a:t>
            </a:r>
          </a:p>
          <a:p>
            <a:endParaRPr lang="en-US" sz="20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7"/>
            </a:pPr>
            <a:endParaRPr lang="en-US" sz="20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7"/>
            </a:pPr>
            <a:endParaRPr lang="en-US" sz="20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7"/>
            </a:pPr>
            <a:endParaRPr lang="en-US" sz="20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 startAt="7"/>
            </a:pPr>
            <a:endParaRPr lang="en-US" sz="20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21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4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Topic 4: Talk about your </a:t>
            </a:r>
            <a:r>
              <a:rPr lang="en-US" sz="4000" b="1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favorite restaurant</a:t>
            </a:r>
            <a:endParaRPr lang="en-US" sz="40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7F1D1-E112-48CC-A216-8C22078FC3B9}"/>
              </a:ext>
            </a:extLst>
          </p:cNvPr>
          <p:cNvSpPr txBox="1"/>
          <p:nvPr/>
        </p:nvSpPr>
        <p:spPr>
          <a:xfrm>
            <a:off x="674914" y="762000"/>
            <a:ext cx="9993172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828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800" b="1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Further discussion questions for topic 4</a:t>
            </a:r>
            <a:endParaRPr lang="en-US" sz="1800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the name of your favorite restaurant?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the address/location?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far is it from your house to that restaurant?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do you go there?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is it decorated?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think about the decoration?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are there in the menu?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your favorite drink/food there?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is the service? Staff? Price?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often do you go there?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 you go there alone or with your friends?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love most about that place?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</a:t>
            </a:r>
            <a:r>
              <a:rPr lang="en-US" sz="1800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there anything you don’t like about that restaurant?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7F1D1-E112-48CC-A216-8C22078FC3B9}"/>
              </a:ext>
            </a:extLst>
          </p:cNvPr>
          <p:cNvSpPr txBox="1"/>
          <p:nvPr/>
        </p:nvSpPr>
        <p:spPr>
          <a:xfrm>
            <a:off x="674914" y="762000"/>
            <a:ext cx="9993172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25F79A8-638B-4F8E-82E7-617BB7E2F68E}"/>
              </a:ext>
            </a:extLst>
          </p:cNvPr>
          <p:cNvSpPr/>
          <p:nvPr/>
        </p:nvSpPr>
        <p:spPr>
          <a:xfrm>
            <a:off x="6096000" y="1270567"/>
            <a:ext cx="5490114" cy="35246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Favourite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restaurant: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thích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Address/ location: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far: bao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Decorate: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Decoration: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Staff: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357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等线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77F1D1-E112-48CC-A216-8C22078FC3B9}"/>
              </a:ext>
            </a:extLst>
          </p:cNvPr>
          <p:cNvSpPr txBox="1"/>
          <p:nvPr/>
        </p:nvSpPr>
        <p:spPr>
          <a:xfrm>
            <a:off x="674914" y="762000"/>
            <a:ext cx="9993172" cy="3853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DDCA2E-8BC5-4364-9397-1DC8F394BC0C}"/>
              </a:ext>
            </a:extLst>
          </p:cNvPr>
          <p:cNvSpPr txBox="1"/>
          <p:nvPr/>
        </p:nvSpPr>
        <p:spPr>
          <a:xfrm>
            <a:off x="325120" y="437260"/>
            <a:ext cx="9124697" cy="69726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latin typeface="Roboto" panose="02000000000000000000" pitchFamily="2" charset="0"/>
                <a:ea typeface="Roboto" panose="02000000000000000000" pitchFamily="2" charset="0"/>
              </a:rPr>
              <a:t>Bài mẫu: 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 my favourite restaurant. </a:t>
            </a:r>
            <a:endParaRPr lang="en-US" dirty="0">
              <a:solidFill>
                <a:schemeClr val="accent5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really like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the restaurant named+ tên nhà hang.  </a:t>
            </a:r>
            <a:endParaRPr lang="en-US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 located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in ….. ( địa chỉ)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is ….. 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kilometres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from </a:t>
            </a:r>
            <a:r>
              <a:rPr lang="en-US" b="1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nhà</a:t>
            </a:r>
            <a:r>
              <a:rPr lang="en-US" b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tôi to the restaurant.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đến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đó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with my friends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tuần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Chúng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ăn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sáng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uống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cà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phê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and talk to each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other.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Besides, we go there to …..( Ngoài ra, chúng tôi đến đó để……)  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There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are many kinds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of </a:t>
            </a: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food   such as…..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There are many kinds of drinks such as ……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favourite food there is …… </a:t>
            </a: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favourite drink there is …… 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The decoration there is( good/ wonderful/ great)  because ….. </a:t>
            </a:r>
            <a:endParaRPr lang="en-US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trí</a:t>
            </a:r>
            <a:r>
              <a:rPr lang="en-US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with ….. ( Nó đ</a:t>
            </a:r>
            <a:r>
              <a:rPr lang="vi-VN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ư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ợc trang trí với......) </a:t>
            </a:r>
          </a:p>
          <a:p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(Tôi không thích </a:t>
            </a:r>
            <a:r>
              <a:rPr lang="en-US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decoration there because there is nothing </a:t>
            </a:r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đặc biệt)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R="0" lvl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13. Cách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phục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vụ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is good, the staff is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thân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kumimoji="0" lang="en-US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thiện</a:t>
            </a:r>
            <a:r>
              <a:rPr kumimoji="0" lang="en-US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and the price </a:t>
            </a:r>
            <a:r>
              <a:rPr kumimoji="0" lang="en-US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 </a:t>
            </a:r>
            <a:r>
              <a:rPr lang="en-US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affordable( phải chăng)</a:t>
            </a:r>
          </a:p>
          <a:p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14. There is  only  one thing that I don’t like about it: …….. </a:t>
            </a:r>
          </a:p>
          <a:p>
            <a:r>
              <a:rPr lang="en-US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…… </a:t>
            </a:r>
          </a:p>
          <a:p>
            <a:pPr marR="0" lvl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tabLst/>
              <a:defRPr/>
            </a:pPr>
            <a:r>
              <a:rPr lang="en-US" noProof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listening. </a:t>
            </a: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+mj-lt"/>
              <a:buAutoNum type="arabicPeriod"/>
              <a:tabLst/>
              <a:defRPr/>
            </a:pPr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8491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04D514-0A7E-4FF9-A5DC-FBF6113C2E46}"/>
              </a:ext>
            </a:extLst>
          </p:cNvPr>
          <p:cNvSpPr txBox="1"/>
          <p:nvPr/>
        </p:nvSpPr>
        <p:spPr>
          <a:xfrm>
            <a:off x="1043873" y="2214880"/>
            <a:ext cx="1020324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>
                <a:latin typeface="Roboto" panose="02000000000000000000" pitchFamily="2" charset="0"/>
                <a:ea typeface="Roboto" panose="02000000000000000000" pitchFamily="2" charset="0"/>
              </a:rPr>
              <a:t>TOPIC 5: TALK ABOUT YOUR FAVOURITE </a:t>
            </a:r>
            <a:r>
              <a:rPr lang="en-US" sz="3600">
                <a:latin typeface="Roboto" panose="02000000000000000000" pitchFamily="2" charset="0"/>
                <a:ea typeface="Roboto" panose="02000000000000000000" pitchFamily="2" charset="0"/>
              </a:rPr>
              <a:t>ELECTRONIC PRODUCT( Nói về sản phẩm điện tử mà bạn thích) </a:t>
            </a:r>
            <a:endParaRPr lang="en-US" sz="3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12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90646DC-7A87-4428-B0BA-2BFAEC330999}"/>
              </a:ext>
            </a:extLst>
          </p:cNvPr>
          <p:cNvSpPr txBox="1"/>
          <p:nvPr/>
        </p:nvSpPr>
        <p:spPr>
          <a:xfrm>
            <a:off x="467360" y="261755"/>
            <a:ext cx="10231120" cy="60976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200" b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QUESTIONS: </a:t>
            </a:r>
            <a:endParaRPr lang="en-US" sz="2200" dirty="0">
              <a:effectLst/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is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much is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color is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brand is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often do you use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Does it make your life easier or harder?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use it for?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 you have any problems with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dislike about that product?( </a:t>
            </a:r>
            <a:r>
              <a:rPr lang="en-US" sz="2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sản</a:t>
            </a: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phẩm</a:t>
            </a: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)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Do you want to </a:t>
            </a:r>
            <a:r>
              <a:rPr lang="en-US" sz="2200" dirty="0">
                <a:effectLst/>
                <a:highlight>
                  <a:srgbClr val="FFFF00"/>
                </a:highlight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upgrade</a:t>
            </a: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it?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67586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D1447B-B3C7-4982-B729-BC95759CADAD}"/>
              </a:ext>
            </a:extLst>
          </p:cNvPr>
          <p:cNvSpPr txBox="1"/>
          <p:nvPr/>
        </p:nvSpPr>
        <p:spPr>
          <a:xfrm>
            <a:off x="680720" y="741680"/>
            <a:ext cx="10932160" cy="7476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 my favourite electronic product. </a:t>
            </a:r>
            <a:endParaRPr lang="en-US" sz="24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 a + …. 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is  a product of……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is+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color </a:t>
            </a:r>
          </a:p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bought it at…… ( Tôi đã mua nó ở.....) </a:t>
            </a:r>
          </a:p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have used it for………( Tôi đã sử dụng nó đ</a:t>
            </a:r>
            <a:r>
              <a:rPr lang="vi-VN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ư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ợc ……. Năm/ tháng…..)</a:t>
            </a:r>
          </a:p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The product gives me a lot of lợi ích.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use it to….. (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sử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dụng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nó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để</a:t>
            </a: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….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) </a:t>
            </a:r>
          </a:p>
          <a:p>
            <a:pPr marL="457200" indent="-457200">
              <a:buAutoNum type="arabicPeriod"/>
            </a:pP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Besides( bên cạnh đó), I used it to ………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It makes my life easier because I can ……… 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 like most about it is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 ……(điều tôi thích nhất về nó là…..)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I don’t like about it is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 …………( điều tôi không thích về nó là….)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want to upgrade it/ I don’t want to upgrade it </a:t>
            </a:r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because ……</a:t>
            </a:r>
          </a:p>
          <a:p>
            <a:pPr lvl="0">
              <a:lnSpc>
                <a:spcPct val="115000"/>
              </a:lnSpc>
              <a:spcAft>
                <a:spcPts val="1000"/>
              </a:spcAft>
              <a:defRPr/>
            </a:pPr>
            <a:r>
              <a:rPr lang="en-US" sz="240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listening.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  <a:defRPr/>
            </a:pPr>
            <a:endParaRPr lang="en-US" sz="240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4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274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8039C-F512-40C5-9675-8865CF55C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304800"/>
            <a:ext cx="8420100" cy="60198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r>
              <a:rPr lang="en-US" sz="2400" dirty="0">
                <a:latin typeface="Roboto" panose="02000000000000000000" pitchFamily="2" charset="0"/>
                <a:ea typeface="Roboto" panose="02000000000000000000" pitchFamily="2" charset="0"/>
              </a:rPr>
              <a:t> She is 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mảnh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khảnh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và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0" indent="0">
              <a:buNone/>
            </a:pP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có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mái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móc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400" b="1" dirty="0" err="1">
                <a:latin typeface="Roboto" panose="02000000000000000000" pitchFamily="2" charset="0"/>
                <a:ea typeface="Roboto" panose="02000000000000000000" pitchFamily="2" charset="0"/>
              </a:rPr>
              <a:t>thẳng</a:t>
            </a: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0" indent="0">
              <a:buNone/>
            </a:pP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 She is …. and has ….. </a:t>
            </a:r>
          </a:p>
          <a:p>
            <a:pPr marL="0" indent="0">
              <a:buNone/>
            </a:pPr>
            <a:r>
              <a:rPr lang="en-US" sz="2400" b="1" dirty="0">
                <a:latin typeface="Roboto" panose="02000000000000000000" pitchFamily="2" charset="0"/>
                <a:ea typeface="Roboto" panose="02000000000000000000" pitchFamily="2" charset="0"/>
              </a:rPr>
              <a:t>He is ….  and has 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2EEAAF6-85EB-4615-A21D-E1F9B5D5C2A5}"/>
              </a:ext>
            </a:extLst>
          </p:cNvPr>
          <p:cNvSpPr/>
          <p:nvPr/>
        </p:nvSpPr>
        <p:spPr>
          <a:xfrm>
            <a:off x="7162800" y="457200"/>
            <a:ext cx="2971800" cy="21336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vi-VN" dirty="0">
                <a:solidFill>
                  <a:srgbClr val="242938"/>
                </a:solidFill>
                <a:latin typeface="Inter"/>
              </a:rPr>
              <a:t>– slender </a:t>
            </a:r>
            <a:r>
              <a:rPr lang="vi-VN" i="1" dirty="0">
                <a:solidFill>
                  <a:srgbClr val="242938"/>
                </a:solidFill>
                <a:latin typeface="inherit"/>
              </a:rPr>
              <a:t>(mảnh khảnh)</a:t>
            </a:r>
            <a:br>
              <a:rPr lang="vi-VN" dirty="0"/>
            </a:br>
            <a:r>
              <a:rPr lang="vi-VN" dirty="0">
                <a:solidFill>
                  <a:srgbClr val="242938"/>
                </a:solidFill>
                <a:latin typeface="Inter"/>
              </a:rPr>
              <a:t>– chubby </a:t>
            </a:r>
            <a:r>
              <a:rPr lang="vi-VN" i="1" dirty="0">
                <a:solidFill>
                  <a:srgbClr val="242938"/>
                </a:solidFill>
                <a:latin typeface="inherit"/>
              </a:rPr>
              <a:t>(mũm mĩm)</a:t>
            </a:r>
            <a:br>
              <a:rPr lang="vi-VN" dirty="0"/>
            </a:br>
            <a:r>
              <a:rPr lang="vi-VN" dirty="0">
                <a:solidFill>
                  <a:srgbClr val="242938"/>
                </a:solidFill>
                <a:latin typeface="Inter"/>
              </a:rPr>
              <a:t>– well-built </a:t>
            </a:r>
            <a:r>
              <a:rPr lang="vi-VN" i="1" dirty="0">
                <a:solidFill>
                  <a:srgbClr val="242938"/>
                </a:solidFill>
                <a:latin typeface="inherit"/>
              </a:rPr>
              <a:t>(vạm vỡ)</a:t>
            </a:r>
            <a:br>
              <a:rPr lang="vi-VN" dirty="0"/>
            </a:br>
            <a:r>
              <a:rPr lang="vi-VN" dirty="0">
                <a:solidFill>
                  <a:srgbClr val="242938"/>
                </a:solidFill>
                <a:latin typeface="Inter"/>
              </a:rPr>
              <a:t>– thin </a:t>
            </a:r>
            <a:r>
              <a:rPr lang="vi-VN" i="1" dirty="0">
                <a:solidFill>
                  <a:srgbClr val="242938"/>
                </a:solidFill>
                <a:latin typeface="inherit"/>
              </a:rPr>
              <a:t>(ốm, gầy)</a:t>
            </a:r>
            <a:br>
              <a:rPr lang="vi-VN" dirty="0"/>
            </a:br>
            <a:r>
              <a:rPr lang="vi-VN" dirty="0">
                <a:solidFill>
                  <a:srgbClr val="242938"/>
                </a:solidFill>
                <a:latin typeface="Inter"/>
              </a:rPr>
              <a:t>– skinny </a:t>
            </a:r>
            <a:r>
              <a:rPr lang="vi-VN" i="1" dirty="0">
                <a:solidFill>
                  <a:srgbClr val="242938"/>
                </a:solidFill>
                <a:latin typeface="inherit"/>
              </a:rPr>
              <a:t>(gầy trơ xương)</a:t>
            </a:r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84C269-5F71-4C81-9B37-F34D3C26F7CD}"/>
              </a:ext>
            </a:extLst>
          </p:cNvPr>
          <p:cNvSpPr/>
          <p:nvPr/>
        </p:nvSpPr>
        <p:spPr>
          <a:xfrm>
            <a:off x="7162800" y="2743200"/>
            <a:ext cx="2971800" cy="2362200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rgbClr val="242938"/>
                </a:solidFill>
                <a:latin typeface="Inter"/>
              </a:rPr>
              <a:t>-Straight hair 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(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tóc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thẳng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)</a:t>
            </a:r>
            <a:br>
              <a:rPr lang="en-US" dirty="0"/>
            </a:br>
            <a:r>
              <a:rPr lang="en-US" dirty="0">
                <a:solidFill>
                  <a:srgbClr val="242938"/>
                </a:solidFill>
                <a:latin typeface="Inter"/>
              </a:rPr>
              <a:t>– Curly hair 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(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tóc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xoăn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)</a:t>
            </a:r>
            <a:br>
              <a:rPr lang="en-US" dirty="0"/>
            </a:br>
            <a:r>
              <a:rPr lang="en-US" dirty="0">
                <a:solidFill>
                  <a:srgbClr val="242938"/>
                </a:solidFill>
                <a:latin typeface="Inter"/>
              </a:rPr>
              <a:t>– Wavy hair 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(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tóc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gợn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sóng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)</a:t>
            </a:r>
            <a:br>
              <a:rPr lang="en-US" dirty="0"/>
            </a:br>
            <a:r>
              <a:rPr lang="en-US" dirty="0">
                <a:solidFill>
                  <a:srgbClr val="242938"/>
                </a:solidFill>
                <a:latin typeface="Inter"/>
              </a:rPr>
              <a:t>– Blonde hair 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(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tóc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vàng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)</a:t>
            </a:r>
            <a:br>
              <a:rPr lang="en-US" dirty="0"/>
            </a:br>
            <a:r>
              <a:rPr lang="en-US" dirty="0">
                <a:solidFill>
                  <a:srgbClr val="242938"/>
                </a:solidFill>
                <a:latin typeface="Inter"/>
              </a:rPr>
              <a:t>– Dyed hair 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(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tóc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 </a:t>
            </a:r>
            <a:r>
              <a:rPr lang="en-US" i="1" dirty="0" err="1">
                <a:solidFill>
                  <a:srgbClr val="242938"/>
                </a:solidFill>
                <a:latin typeface="inherit"/>
              </a:rPr>
              <a:t>nhuộm</a:t>
            </a:r>
            <a:r>
              <a:rPr lang="en-US" i="1" dirty="0">
                <a:solidFill>
                  <a:srgbClr val="242938"/>
                </a:solidFill>
                <a:latin typeface="inherit"/>
              </a:rPr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19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44EE616-FDDD-425B-AA74-094CB1AF5246}"/>
              </a:ext>
            </a:extLst>
          </p:cNvPr>
          <p:cNvSpPr txBox="1"/>
          <p:nvPr/>
        </p:nvSpPr>
        <p:spPr>
          <a:xfrm>
            <a:off x="548640" y="528639"/>
            <a:ext cx="10160000" cy="5211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5000"/>
              </a:lnSpc>
              <a:spcAft>
                <a:spcPts val="1000"/>
              </a:spcAft>
            </a:pPr>
            <a:r>
              <a:rPr lang="en-US" sz="200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Questions: 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His</a:t>
            </a: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/ Her personal information (name/ age/ job/ hometown/ hobbies, marital status,…)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do you describe her appearance?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do you describe his/ her personality?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are his/her hobbies?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are you and that person alike?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How are you and that person different?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and your friend/ your father usually do together?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When you are in trouble, do you share with him/ her? Why?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What do you love most about him/ her?</a:t>
            </a:r>
          </a:p>
          <a:p>
            <a:pPr marL="342900" lvl="0" indent="-342900">
              <a:lnSpc>
                <a:spcPct val="115000"/>
              </a:lnSpc>
              <a:spcAft>
                <a:spcPts val="1000"/>
              </a:spcAft>
              <a:buFont typeface="Times New Roman" panose="02020603050405020304" pitchFamily="18" charset="0"/>
              <a:buChar char="-"/>
            </a:pPr>
            <a:r>
              <a:rPr lang="en-US" sz="200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3975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871580F-ED49-4988-9317-F3E6E999686B}"/>
              </a:ext>
            </a:extLst>
          </p:cNvPr>
          <p:cNvSpPr txBox="1"/>
          <p:nvPr/>
        </p:nvSpPr>
        <p:spPr>
          <a:xfrm>
            <a:off x="640080" y="386081"/>
            <a:ext cx="1055624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>
                <a:latin typeface="Roboto" panose="02000000000000000000" pitchFamily="2" charset="0"/>
                <a:ea typeface="Roboto" panose="02000000000000000000" pitchFamily="2" charset="0"/>
              </a:rPr>
              <a:t>Vocabulary: </a:t>
            </a:r>
          </a:p>
          <a:p>
            <a:pPr marL="342900" indent="-342900">
              <a:buAutoNum type="arabicPeriod"/>
            </a:pPr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</a:rPr>
              <a:t>Hometown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quê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err="1">
                <a:latin typeface="Roboto" panose="02000000000000000000" pitchFamily="2" charset="0"/>
                <a:ea typeface="Roboto" panose="02000000000000000000" pitchFamily="2" charset="0"/>
              </a:rPr>
              <a:t>hương</a:t>
            </a:r>
            <a:r>
              <a:rPr lang="en-US" sz="200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Hobby 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sở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thích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Marital status: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tình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trạng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hôn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nhân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Describe 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miêu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tả</a:t>
            </a: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Appearance: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ngoại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hình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Personality: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tính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cách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To be alike: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giống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nhau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To be different: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khác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nhau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How are you and that person alike?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How are you and that person different?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We both…: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cả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hai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chúng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tôi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đều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….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To be in trouble: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gặp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rắc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2000" dirty="0" err="1">
                <a:latin typeface="Roboto" panose="02000000000000000000" pitchFamily="2" charset="0"/>
                <a:ea typeface="Roboto" panose="02000000000000000000" pitchFamily="2" charset="0"/>
              </a:rPr>
              <a:t>rối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 We have the same hobby</a:t>
            </a:r>
          </a:p>
          <a:p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</a:rPr>
              <a:t>14. We have different hobbies</a:t>
            </a:r>
          </a:p>
          <a:p>
            <a:pPr marL="342900" indent="-342900">
              <a:buAutoNum type="arabicPeriod"/>
            </a:pPr>
            <a:endParaRPr lang="en-US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014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35437BC-9279-4D7B-849A-7FD12863A95E}"/>
              </a:ext>
            </a:extLst>
          </p:cNvPr>
          <p:cNvSpPr txBox="1"/>
          <p:nvPr/>
        </p:nvSpPr>
        <p:spPr>
          <a:xfrm>
            <a:off x="751840" y="518160"/>
            <a:ext cx="10820400" cy="72572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b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BÀI MẪU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about......</a:t>
            </a:r>
            <a:endParaRPr lang="en-US" sz="13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Her name is…..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Her full name is …..</a:t>
            </a:r>
            <a:endParaRPr lang="en-US" sz="13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She is…… ( tuổi)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She is from……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She lives in…… </a:t>
            </a:r>
            <a:endParaRPr lang="en-US" sz="13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</a:rPr>
              <a:t> We have been friends </a:t>
            </a:r>
            <a:r>
              <a:rPr lang="en-US" sz="13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kể</a:t>
            </a:r>
            <a:r>
              <a:rPr lang="en-US" sz="13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từ</a:t>
            </a:r>
            <a:r>
              <a:rPr lang="en-US" sz="13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300" dirty="0" err="1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khi</a:t>
            </a:r>
            <a:r>
              <a:rPr lang="en-US" sz="13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</a:rPr>
              <a:t>we were 10 years old.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She is a+ nghề nghiệp </a:t>
            </a:r>
            <a:endParaRPr lang="en-US" sz="13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</a:rPr>
              <a:t>Her hobbies </a:t>
            </a: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are 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…… and …… </a:t>
            </a: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Tall: cao/ beautiful: đẹp/ short: thấp/ handsome: đẹp trai </a:t>
            </a: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Kind: tốt bụng/ friendly: thân thiện/  funny: vui tính </a:t>
            </a: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8. </a:t>
            </a: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I and she 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có cùng sở thích</a:t>
            </a: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. We both 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thích chơi cầu lông</a:t>
            </a:r>
            <a:endParaRPr lang="en-US" sz="130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9. 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Cô ấy cũng cực kỳ thích đi mua sắm áo quần và tôi cũng vậy </a:t>
            </a:r>
            <a:endParaRPr lang="vi-VN" sz="130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10</a:t>
            </a: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Chúng tôi thường chơi cầu l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ô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ng vào ngày cuối tuần. </a:t>
            </a:r>
          </a:p>
          <a:p>
            <a:pPr>
              <a:lnSpc>
                <a:spcPct val="150000"/>
              </a:lnSpc>
            </a:pP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1.</a:t>
            </a: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Tuy nhiên</a:t>
            </a:r>
            <a:r>
              <a:rPr lang="vi-VN" sz="130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vi-VN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tôi và cô ấy thích thể loại thức ăn khác nhau</a:t>
            </a:r>
            <a:endParaRPr lang="en-US" sz="130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12. She likes 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thức ăn cay nhưng tôi thì không thích </a:t>
            </a: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13. On the weekend, we often 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đi xem phim. </a:t>
            </a:r>
          </a:p>
          <a:p>
            <a:pPr>
              <a:lnSpc>
                <a:spcPct val="150000"/>
              </a:lnSpc>
            </a:pP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14. I hope that </a:t>
            </a:r>
            <a:r>
              <a:rPr lang="en-US" sz="13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tình bạn của chúng tôi </a:t>
            </a:r>
            <a:r>
              <a:rPr lang="en-US" sz="1300">
                <a:latin typeface="Roboto" panose="02000000000000000000" pitchFamily="2" charset="0"/>
                <a:ea typeface="Roboto" panose="02000000000000000000" pitchFamily="2" charset="0"/>
              </a:rPr>
              <a:t>will last forever. </a:t>
            </a:r>
          </a:p>
          <a:p>
            <a:pPr>
              <a:lnSpc>
                <a:spcPct val="150000"/>
              </a:lnSpc>
            </a:pPr>
            <a:r>
              <a:rPr lang="en-US" sz="140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</a:t>
            </a:r>
            <a:endParaRPr lang="en-US" sz="130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sz="1300" dirty="0">
              <a:solidFill>
                <a:srgbClr val="FF0000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en-US" sz="13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en-US" sz="13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761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000"/>
    </mc:Choice>
    <mc:Fallback xmlns="">
      <p:transition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7E89059A-BC9A-48C8-AC35-4EE11DB1F426}"/>
              </a:ext>
            </a:extLst>
          </p:cNvPr>
          <p:cNvSpPr/>
          <p:nvPr/>
        </p:nvSpPr>
        <p:spPr>
          <a:xfrm>
            <a:off x="942975" y="781050"/>
            <a:ext cx="10306050" cy="5295900"/>
          </a:xfrm>
          <a:prstGeom prst="rect">
            <a:avLst/>
          </a:prstGeom>
          <a:solidFill>
            <a:srgbClr val="FFDE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佐藤利奈,大亀あすか - ごはんの練習">
            <a:hlinkClick r:id="" action="ppaction://media"/>
            <a:extLst>
              <a:ext uri="{FF2B5EF4-FFF2-40B4-BE49-F238E27FC236}">
                <a16:creationId xmlns:a16="http://schemas.microsoft.com/office/drawing/2014/main" id="{8F5494E1-6307-4C01-A91E-9AE1391A76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79782" y="-888017"/>
            <a:ext cx="609600" cy="6096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516089-32C8-424C-9349-A266D3A36EF7}"/>
              </a:ext>
            </a:extLst>
          </p:cNvPr>
          <p:cNvSpPr txBox="1"/>
          <p:nvPr/>
        </p:nvSpPr>
        <p:spPr>
          <a:xfrm>
            <a:off x="1981200" y="2057400"/>
            <a:ext cx="7794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latin typeface="Yeseva One" panose="00000500000000000000" pitchFamily="2" charset="0"/>
              </a:rPr>
              <a:t>TOPIC 2: YOUR HOBBIES  </a:t>
            </a:r>
            <a:endParaRPr lang="en-US" sz="4000" dirty="0">
              <a:latin typeface="Yeseva One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6496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佐藤利奈,大亀あすか - ごはんの練習">
            <a:hlinkClick r:id="" action="ppaction://media"/>
            <a:extLst>
              <a:ext uri="{FF2B5EF4-FFF2-40B4-BE49-F238E27FC236}">
                <a16:creationId xmlns:a16="http://schemas.microsoft.com/office/drawing/2014/main" id="{8F5494E1-6307-4C01-A91E-9AE1391A76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79782" y="-888017"/>
            <a:ext cx="609600" cy="609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3B92D-2ED3-4C73-BB27-5DA3BB05E8C7}"/>
              </a:ext>
            </a:extLst>
          </p:cNvPr>
          <p:cNvSpPr txBox="1"/>
          <p:nvPr/>
        </p:nvSpPr>
        <p:spPr>
          <a:xfrm>
            <a:off x="561857" y="401937"/>
            <a:ext cx="10200640" cy="6206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Topic 2 : Talk about your hobbies</a:t>
            </a:r>
          </a:p>
          <a:p>
            <a:pPr marL="514350" lvl="0" indent="-51435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/>
              <a:t> 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are your hobbies?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is your favorite hobby? / what hobby do you usually enjoy in your free time?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often do you do it?(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mức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thường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xuyên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/ I do it everyday/ once a week: 1 </a:t>
            </a:r>
            <a:r>
              <a:rPr lang="en-US" sz="2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1 </a:t>
            </a:r>
            <a:r>
              <a:rPr lang="en-US" sz="2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tuần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twice: 2 </a:t>
            </a:r>
            <a:r>
              <a:rPr lang="en-US" sz="2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three times: 3 </a:t>
            </a:r>
            <a:r>
              <a:rPr lang="en-US" sz="2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4  times: 4 </a:t>
            </a:r>
            <a:r>
              <a:rPr lang="en-US" sz="2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lần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…) 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When do you usually do it?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Where do you usually do it?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 you do it alone or do you do it with someone else?( I…..alone/ </a:t>
            </a:r>
            <a:r>
              <a:rPr lang="en-US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I…. With my friends ..) 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 do you like that hobby? 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What are the benefits of that hobby?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en-US" sz="2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Are 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there any disadvantages?(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bất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lợi</a:t>
            </a:r>
            <a:r>
              <a:rPr lang="en-US" sz="2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 Yes, there are/ No, there aren’t </a:t>
            </a:r>
            <a:endParaRPr lang="en-US" sz="2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1021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CD0AF728-B031-4116-9C71-A1BD8A5C829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3153" t="25279" r="13619" b="15484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137D31DE-EE63-4322-A505-C217AEB00EF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>
            <a:off x="3402520" y="1271784"/>
            <a:ext cx="1654707" cy="302739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BC76C219-7CB3-42AA-B2F2-968B73D05C9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25000"/>
          </a:blip>
          <a:srcRect t="1" r="69256" b="4002"/>
          <a:stretch/>
        </p:blipFill>
        <p:spPr>
          <a:xfrm flipH="1">
            <a:off x="7134773" y="1271784"/>
            <a:ext cx="1654707" cy="302739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EA7567CC-79AD-4257-972A-E3F781B1DE87}"/>
              </a:ext>
            </a:extLst>
          </p:cNvPr>
          <p:cNvSpPr/>
          <p:nvPr/>
        </p:nvSpPr>
        <p:spPr>
          <a:xfrm>
            <a:off x="1099414" y="915244"/>
            <a:ext cx="9993172" cy="502751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6E9628B8-7E8B-45BA-AF37-93C55FE1D6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934422">
            <a:off x="934911" y="4052993"/>
            <a:ext cx="1238156" cy="220637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0C911A52-D672-4B28-8414-639F373D1CD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65578" flipH="1">
            <a:off x="10023021" y="4053429"/>
            <a:ext cx="1238156" cy="2206370"/>
          </a:xfrm>
          <a:prstGeom prst="rect">
            <a:avLst/>
          </a:prstGeom>
        </p:spPr>
      </p:pic>
      <p:cxnSp>
        <p:nvCxnSpPr>
          <p:cNvPr id="35" name="PA_直接连接符 34">
            <a:extLst>
              <a:ext uri="{FF2B5EF4-FFF2-40B4-BE49-F238E27FC236}">
                <a16:creationId xmlns:a16="http://schemas.microsoft.com/office/drawing/2014/main" id="{A76ED899-A83F-492F-8F11-824E3CDD946F}"/>
              </a:ext>
            </a:extLst>
          </p:cNvPr>
          <p:cNvCxnSpPr/>
          <p:nvPr>
            <p:custDataLst>
              <p:tags r:id="rId1"/>
            </p:custDataLst>
          </p:nvPr>
        </p:nvCxnSpPr>
        <p:spPr>
          <a:xfrm>
            <a:off x="4059852" y="3831473"/>
            <a:ext cx="407229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佐藤利奈,大亀あすか - ごはんの練習">
            <a:hlinkClick r:id="" action="ppaction://media"/>
            <a:extLst>
              <a:ext uri="{FF2B5EF4-FFF2-40B4-BE49-F238E27FC236}">
                <a16:creationId xmlns:a16="http://schemas.microsoft.com/office/drawing/2014/main" id="{8F5494E1-6307-4C01-A91E-9AE1391A76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79782" y="-888017"/>
            <a:ext cx="609600" cy="609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A067FC-D583-4171-9340-68D50E1BED8C}"/>
              </a:ext>
            </a:extLst>
          </p:cNvPr>
          <p:cNvSpPr/>
          <p:nvPr/>
        </p:nvSpPr>
        <p:spPr>
          <a:xfrm>
            <a:off x="163286" y="162940"/>
            <a:ext cx="11898085" cy="6542659"/>
          </a:xfrm>
          <a:prstGeom prst="rect">
            <a:avLst/>
          </a:prstGeom>
          <a:solidFill>
            <a:srgbClr val="FFDED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DA3B92D-2ED3-4C73-BB27-5DA3BB05E8C7}"/>
              </a:ext>
            </a:extLst>
          </p:cNvPr>
          <p:cNvSpPr txBox="1"/>
          <p:nvPr/>
        </p:nvSpPr>
        <p:spPr>
          <a:xfrm>
            <a:off x="335280" y="345440"/>
            <a:ext cx="102006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HOBBIES</a:t>
            </a:r>
          </a:p>
          <a:p>
            <a:pPr algn="ctr"/>
            <a:r>
              <a:rPr lang="en-US" sz="40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859594-9088-4F76-BBEC-89219AC5B2C2}"/>
              </a:ext>
            </a:extLst>
          </p:cNvPr>
          <p:cNvSpPr txBox="1"/>
          <p:nvPr/>
        </p:nvSpPr>
        <p:spPr>
          <a:xfrm>
            <a:off x="582627" y="1124793"/>
            <a:ext cx="1028857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Camping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Traveling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Running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Cooking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Go cycling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Shopping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Watching TV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Playing video games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Watching football matches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Taking photos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Drawing </a:t>
            </a:r>
          </a:p>
          <a:p>
            <a:pPr marL="285750" indent="-285750">
              <a:buFontTx/>
              <a:buChar char="-"/>
            </a:pPr>
            <a:r>
              <a:rPr lang="en-US" sz="2400">
                <a:latin typeface="Roboto"/>
                <a:cs typeface="Times New Roman" panose="02020603050405020304" pitchFamily="18" charset="0"/>
              </a:rPr>
              <a:t>Singing </a:t>
            </a:r>
          </a:p>
          <a:p>
            <a:pPr marL="285750" indent="-285750">
              <a:buFontTx/>
              <a:buChar char="-"/>
            </a:pPr>
            <a:endParaRPr lang="en-US" sz="2400">
              <a:latin typeface="Roboto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560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5500"/>
    </mc:Choice>
    <mc:Fallback xmlns="">
      <p:transition advTm="5500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08105-BD54-4ABC-9A13-234B640EC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440" y="250854"/>
            <a:ext cx="11008360" cy="64169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Bài mẫu 1  </a:t>
            </a:r>
          </a:p>
          <a:p>
            <a:pPr marL="0" indent="0">
              <a:buNone/>
            </a:pPr>
            <a:r>
              <a:rPr lang="en-US" sz="160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Hello, My full name is…… I am ….. Years old. I come from…. I like……. Today, I would like to talk to you about......</a:t>
            </a:r>
            <a:endParaRPr lang="en-US" sz="1600" b="1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hobbies are…  and …..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favourite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hobby is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chơi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chơi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bạn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vào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ngày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cuối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tuần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spend+ thời gian  a week   playing football.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 played football when I was……..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thường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in the stadium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rất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hay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và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thủ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môn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 goalkeeper)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rất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( really like)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bởi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vì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nó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giúp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khỏe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mạnh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( healthy)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cảm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thấy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thư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giãn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chơi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bóng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đá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với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bạn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My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favourite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football player is……………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My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favourite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football team is …………..because they play soccer very well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nghĩ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tôi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sẽ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tiếp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tục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sở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thích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này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trong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err="1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tương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lai. </a:t>
            </a: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-think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Continue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Hobby </a:t>
            </a:r>
          </a:p>
          <a:p>
            <a:pPr>
              <a:buFontTx/>
              <a:buChar char="-"/>
            </a:pP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In the </a:t>
            </a:r>
            <a:r>
              <a:rPr lang="en-US" sz="160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future </a:t>
            </a:r>
          </a:p>
          <a:p>
            <a:r>
              <a:rPr lang="en-US" sz="160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That’s all for my topic. Thanks for your listening. </a:t>
            </a:r>
          </a:p>
          <a:p>
            <a:endParaRPr lang="en-US" sz="16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56605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清新矢量图课件ppt"/>
  <p:tag name="ISPRING_FIRST_PUBLI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84CBC5"/>
      </a:accent1>
      <a:accent2>
        <a:srgbClr val="1B6AA3"/>
      </a:accent2>
      <a:accent3>
        <a:srgbClr val="F47264"/>
      </a:accent3>
      <a:accent4>
        <a:srgbClr val="F8D35C"/>
      </a:accent4>
      <a:accent5>
        <a:srgbClr val="6DAA2D"/>
      </a:accent5>
      <a:accent6>
        <a:srgbClr val="B091E7"/>
      </a:accent6>
      <a:hlink>
        <a:srgbClr val="84CBC5"/>
      </a:hlink>
      <a:folHlink>
        <a:srgbClr val="BFBFB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84CBC5"/>
    </a:accent1>
    <a:accent2>
      <a:srgbClr val="1B6AA3"/>
    </a:accent2>
    <a:accent3>
      <a:srgbClr val="F47264"/>
    </a:accent3>
    <a:accent4>
      <a:srgbClr val="F8D35C"/>
    </a:accent4>
    <a:accent5>
      <a:srgbClr val="6DAA2D"/>
    </a:accent5>
    <a:accent6>
      <a:srgbClr val="B091E7"/>
    </a:accent6>
    <a:hlink>
      <a:srgbClr val="84CBC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84CBC5"/>
    </a:accent1>
    <a:accent2>
      <a:srgbClr val="1B6AA3"/>
    </a:accent2>
    <a:accent3>
      <a:srgbClr val="F47264"/>
    </a:accent3>
    <a:accent4>
      <a:srgbClr val="F8D35C"/>
    </a:accent4>
    <a:accent5>
      <a:srgbClr val="6DAA2D"/>
    </a:accent5>
    <a:accent6>
      <a:srgbClr val="B091E7"/>
    </a:accent6>
    <a:hlink>
      <a:srgbClr val="84CBC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3678</TotalTime>
  <Words>2118</Words>
  <Application>Microsoft Office PowerPoint</Application>
  <PresentationFormat>Widescreen</PresentationFormat>
  <Paragraphs>252</Paragraphs>
  <Slides>19</Slides>
  <Notes>16</Notes>
  <HiddenSlides>0</HiddenSlides>
  <MMClips>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等线</vt:lpstr>
      <vt:lpstr>等线 Light</vt:lpstr>
      <vt:lpstr>Arial</vt:lpstr>
      <vt:lpstr>Calibri</vt:lpstr>
      <vt:lpstr>inherit</vt:lpstr>
      <vt:lpstr>Inter</vt:lpstr>
      <vt:lpstr>Roboto</vt:lpstr>
      <vt:lpstr>Times New Roman</vt:lpstr>
      <vt:lpstr>Yeseva One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清新矢量图课件ppt</dc:title>
  <dc:creator>lenovo</dc:creator>
  <cp:lastModifiedBy>Nguyen Thi Hong Ngoc (FE FPL DN)</cp:lastModifiedBy>
  <cp:revision>479</cp:revision>
  <dcterms:created xsi:type="dcterms:W3CDTF">2017-07-19T02:39:21Z</dcterms:created>
  <dcterms:modified xsi:type="dcterms:W3CDTF">2023-03-18T03:33:57Z</dcterms:modified>
</cp:coreProperties>
</file>

<file path=docProps/thumbnail.jpeg>
</file>